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322" r:id="rId4"/>
    <p:sldId id="262" r:id="rId5"/>
    <p:sldId id="436" r:id="rId6"/>
    <p:sldId id="263" r:id="rId7"/>
    <p:sldId id="337" r:id="rId8"/>
    <p:sldId id="264" r:id="rId9"/>
    <p:sldId id="437" r:id="rId10"/>
    <p:sldId id="325" r:id="rId11"/>
    <p:sldId id="324" r:id="rId12"/>
    <p:sldId id="265" r:id="rId13"/>
    <p:sldId id="327" r:id="rId14"/>
    <p:sldId id="449" r:id="rId15"/>
    <p:sldId id="450" r:id="rId16"/>
    <p:sldId id="451" r:id="rId17"/>
    <p:sldId id="484" r:id="rId18"/>
    <p:sldId id="452" r:id="rId19"/>
    <p:sldId id="387" r:id="rId20"/>
    <p:sldId id="453" r:id="rId21"/>
    <p:sldId id="438" r:id="rId22"/>
    <p:sldId id="439" r:id="rId23"/>
    <p:sldId id="440" r:id="rId24"/>
    <p:sldId id="441" r:id="rId25"/>
    <p:sldId id="330" r:id="rId26"/>
    <p:sldId id="394" r:id="rId27"/>
    <p:sldId id="395" r:id="rId28"/>
    <p:sldId id="374" r:id="rId29"/>
    <p:sldId id="375" r:id="rId30"/>
    <p:sldId id="397" r:id="rId31"/>
    <p:sldId id="398" r:id="rId32"/>
    <p:sldId id="399" r:id="rId33"/>
    <p:sldId id="400" r:id="rId34"/>
    <p:sldId id="454" r:id="rId35"/>
    <p:sldId id="455" r:id="rId36"/>
    <p:sldId id="444" r:id="rId37"/>
    <p:sldId id="445" r:id="rId38"/>
    <p:sldId id="465" r:id="rId39"/>
    <p:sldId id="468" r:id="rId40"/>
    <p:sldId id="332" r:id="rId41"/>
    <p:sldId id="469" r:id="rId42"/>
    <p:sldId id="470" r:id="rId43"/>
    <p:sldId id="292" r:id="rId44"/>
    <p:sldId id="446" r:id="rId45"/>
    <p:sldId id="293" r:id="rId46"/>
    <p:sldId id="355" r:id="rId47"/>
    <p:sldId id="477" r:id="rId48"/>
    <p:sldId id="384" r:id="rId49"/>
    <p:sldId id="333" r:id="rId50"/>
    <p:sldId id="435" r:id="rId51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6" y="46"/>
      </p:cViewPr>
      <p:guideLst>
        <p:guide orient="horz" pos="2112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ACE2A1-207B-472D-B0C0-6ADD840B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59FA5D-9257-442C-AA79-6EBE9023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11FB0-3F06-4892-8ED1-C9872551FE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096D-658C-4ED2-835E-688EB9B1C5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0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5541-710C-4D5C-97F9-D4B1B35027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FA892-87A2-46F3-AA5B-A255B040D5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0F6F6-1566-42F9-860F-7CF992353D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5D997-514A-48AD-A1F3-16C00CC7A0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4F810-862A-4309-A88A-0745C16344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49571-6630-4631-953E-D1469B24AD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4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38238-F4B7-49C7-8EB7-BDA603346A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DE38B-A534-4A16-8E9B-E0F9CC1E866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9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9D78E-F3EE-46A7-B739-7BD8937AED8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4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7555A-806F-4072-985F-924C8D3530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1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14172-26EA-4168-B163-D362D42430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1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1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05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E4A51-778D-4590-B27A-EBCC2D1A73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94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7587B-0838-4F7E-BB7E-910C9B4F2A3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4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6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6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AC26F-DC0F-4ACF-9271-00EF4DC0D5D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8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B8CDA-F790-46A5-B243-394FE7D13AD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5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3AB4F-5F66-4B6F-8D68-9F2EF70C4B5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9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CBA96-8889-41E2-84E0-2AD5B2C903F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F99AE-AD34-4AE9-BC5C-DB1E524122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D9E04-7DDA-4977-BDED-4174441EAE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D4F9B-2345-462F-A540-B48EFA4FF1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5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DAD0-D236-4F20-A154-423273C5D70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61668-94BB-489E-A415-6F841F939C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05908-3C6D-4ED3-BFCF-16CCFB67AA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5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1C397-859B-4E19-984A-AFEF491D0A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7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7E849-3C57-4D92-8035-C61C58593A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7BA2A-81BB-4D26-B744-1EC4A52368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>
                <a:latin typeface="Franklin Gothic Demi" pitchFamily="34" charset="0"/>
              </a:rPr>
              <a:t>Internet,</a:t>
            </a:r>
          </a:p>
          <a:p>
            <a:pPr algn="ctr"/>
            <a:r>
              <a:rPr lang="en-US" sz="4000" b="0" dirty="0">
                <a:latin typeface="Franklin Gothic Demi" pitchFamily="34" charset="0"/>
              </a:rPr>
              <a:t>5</a:t>
            </a:r>
            <a:r>
              <a:rPr lang="en-US" sz="4000" b="0" baseline="30000" dirty="0">
                <a:latin typeface="Franklin Gothic Demi" pitchFamily="34" charset="0"/>
              </a:rPr>
              <a:t>th</a:t>
            </a:r>
            <a:r>
              <a:rPr lang="en-US" sz="4000" b="0" dirty="0">
                <a:latin typeface="Franklin Gothic Demi" pitchFamily="34" charset="0"/>
              </a:rPr>
              <a:t> Edition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33321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Arial Black" pitchFamily="34" charset="0"/>
                <a:cs typeface="MoolBoran" pitchFamily="34" charset="0"/>
              </a:rPr>
              <a:t>Browsing</a:t>
            </a:r>
            <a:r>
              <a:rPr lang="en-US" sz="3400" baseline="0" dirty="0">
                <a:latin typeface="Arial Black" pitchFamily="34" charset="0"/>
                <a:cs typeface="MoolBoran" pitchFamily="34" charset="0"/>
              </a:rPr>
              <a:t> the</a:t>
            </a:r>
          </a:p>
          <a:p>
            <a:r>
              <a:rPr lang="en-US" sz="3400" baseline="0" dirty="0">
                <a:latin typeface="Arial Black" pitchFamily="34" charset="0"/>
                <a:cs typeface="MoolBoran" pitchFamily="34" charset="0"/>
              </a:rPr>
              <a:t>Web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541189"/>
            <a:ext cx="2895599" cy="42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486"/>
      </p:ext>
    </p:extLst>
  </p:cSld>
  <p:clrMapOvr>
    <a:masterClrMapping/>
  </p:clrMapOvr>
  <p:transition>
    <p:fade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753D-FED5-4196-80A2-A65C002AC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4018-3E1F-4C0C-ACCB-918951245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366B-1ABA-4B61-AD55-AAB37CED8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33E8-A609-474A-85EC-6FB8A0B3A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47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7A08-E3AE-4CF3-AD55-66696CEA3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95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916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A6DF-FD52-470F-B9F5-896709274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65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AEFF-62CF-4AFA-97C6-59CD3C9B0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77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912C-2EC3-47AC-B477-E5C5A4AC05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469D-B665-4B01-BCFA-ACAC46EE18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8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3366CC"/>
              </a:buClr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Domain Names</a:t>
            </a:r>
          </a:p>
          <a:p>
            <a:pPr lvl="1" eaLnBrk="1" hangingPunct="1"/>
            <a:r>
              <a:rPr lang="en-US" dirty="0"/>
              <a:t>A text alias for one or more IP addresses</a:t>
            </a:r>
          </a:p>
          <a:p>
            <a:pPr lvl="2" eaLnBrk="1" hangingPunct="1"/>
            <a:r>
              <a:rPr lang="en-US" dirty="0"/>
              <a:t>google.com is domain name for 172.217.19.142 </a:t>
            </a:r>
            <a:r>
              <a:rPr lang="en-US" b="1" dirty="0"/>
              <a:t>Domain Name System (DNS) </a:t>
            </a:r>
            <a:r>
              <a:rPr lang="en-US" dirty="0"/>
              <a:t>uses name servers to translate domain name to numeric IP address</a:t>
            </a:r>
          </a:p>
          <a:p>
            <a:pPr lvl="2"/>
            <a:r>
              <a:rPr lang="en-US" dirty="0"/>
              <a:t>Managed by </a:t>
            </a:r>
            <a:r>
              <a:rPr lang="en-US" b="1" dirty="0"/>
              <a:t>ICANN</a:t>
            </a:r>
            <a:r>
              <a:rPr lang="en-US" dirty="0"/>
              <a:t> (The Internet Corporation for Assigned Names and Numbers)</a:t>
            </a:r>
          </a:p>
          <a:p>
            <a:pPr lvl="2" eaLnBrk="1" hangingPunct="1"/>
            <a:r>
              <a:rPr lang="en-US" b="1" dirty="0"/>
              <a:t>TLD</a:t>
            </a:r>
            <a:r>
              <a:rPr lang="en-US" dirty="0"/>
              <a:t> (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top-level domain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)(.com, .</a:t>
            </a:r>
            <a:r>
              <a:rPr lang="en-US" dirty="0" err="1"/>
              <a:t>edu</a:t>
            </a:r>
            <a:r>
              <a:rPr lang="en-US" dirty="0"/>
              <a:t>, .gov, .biz,….)</a:t>
            </a:r>
          </a:p>
          <a:p>
            <a:pPr lvl="2" eaLnBrk="1" hangingPunct="1"/>
            <a:r>
              <a:rPr lang="en-US" b="1" dirty="0"/>
              <a:t>ccTLD</a:t>
            </a:r>
            <a:r>
              <a:rPr lang="en-US" dirty="0"/>
              <a:t> (</a:t>
            </a:r>
            <a:r>
              <a:rPr lang="en-US" b="1" dirty="0"/>
              <a:t>Country Code</a:t>
            </a:r>
            <a:r>
              <a:rPr lang="en-US" dirty="0"/>
              <a:t>)(.us, .</a:t>
            </a:r>
            <a:r>
              <a:rPr lang="en-US" dirty="0" err="1"/>
              <a:t>uk</a:t>
            </a:r>
            <a:r>
              <a:rPr lang="en-US" dirty="0"/>
              <a:t>, .ca,…)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393D9-5C28-4B61-B2A4-3A1953DEC9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" b="6350"/>
          <a:stretch/>
        </p:blipFill>
        <p:spPr>
          <a:xfrm>
            <a:off x="457200" y="1392555"/>
            <a:ext cx="7158748" cy="4800599"/>
          </a:xfrm>
        </p:spPr>
      </p:pic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75A70-3779-4EE0-A906-928E7E1F15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Uniform Resource Locators (URLs)</a:t>
            </a:r>
          </a:p>
          <a:p>
            <a:pPr lvl="1" eaLnBrk="1" hangingPunct="1"/>
            <a:r>
              <a:rPr lang="en-US" dirty="0"/>
              <a:t>A unique web address</a:t>
            </a:r>
          </a:p>
          <a:p>
            <a:pPr lvl="2" eaLnBrk="1" hangingPunct="1"/>
            <a:r>
              <a:rPr lang="en-US" dirty="0"/>
              <a:t>http:// (</a:t>
            </a:r>
            <a:r>
              <a:rPr lang="en-GB" dirty="0"/>
              <a:t>Hypertext Transfer Protocol) is the set of rules for transferring files such as text, images, sound, video and other multimedia files -- over the web</a:t>
            </a:r>
            <a:endParaRPr lang="en-US" dirty="0"/>
          </a:p>
          <a:p>
            <a:pPr lvl="2" eaLnBrk="1" hangingPunct="1"/>
            <a:r>
              <a:rPr lang="en-US" dirty="0"/>
              <a:t>host</a:t>
            </a:r>
          </a:p>
          <a:p>
            <a:pPr lvl="2" eaLnBrk="1" hangingPunct="1"/>
            <a:r>
              <a:rPr lang="en-US" dirty="0"/>
              <a:t>Domain name, Path, Webpage name</a:t>
            </a:r>
          </a:p>
          <a:p>
            <a:pPr lvl="2" eaLnBrk="1" hangingPunct="1"/>
            <a:endParaRPr lang="en-US" dirty="0"/>
          </a:p>
          <a:p>
            <a:pPr lvl="2" eaLnBrk="1" hangingPunct="1"/>
            <a:endParaRPr lang="en-US" sz="2000" dirty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640F0-03C4-4BA9-92EF-6E3DD93003E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5467"/>
            <a:ext cx="7691868" cy="14046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Connecting to the Internet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Check to be sure you are connected</a:t>
            </a:r>
          </a:p>
          <a:p>
            <a:pPr lvl="1"/>
            <a:r>
              <a:rPr lang="en-US" dirty="0"/>
              <a:t>Smartphone – check for connection</a:t>
            </a:r>
          </a:p>
          <a:p>
            <a:pPr lvl="1"/>
            <a:r>
              <a:rPr lang="en-US" dirty="0"/>
              <a:t>Mobile device – access Settings menu or folder to enable Wi-Fi</a:t>
            </a:r>
          </a:p>
          <a:p>
            <a:pPr lvl="1"/>
            <a:r>
              <a:rPr lang="en-US" dirty="0"/>
              <a:t>Laptop or desktop – go to settings or Control Panel to enable Wi-Fi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Software or app used to access and view webpages</a:t>
            </a:r>
          </a:p>
          <a:p>
            <a:pPr eaLnBrk="1" hangingPunct="1"/>
            <a:r>
              <a:rPr lang="en-US" dirty="0"/>
              <a:t>Popular browsers for personal computers in homes and businesses</a:t>
            </a:r>
          </a:p>
          <a:p>
            <a:pPr lvl="1"/>
            <a:r>
              <a:rPr lang="en-US" dirty="0"/>
              <a:t>Google Chrome</a:t>
            </a:r>
          </a:p>
          <a:p>
            <a:pPr lvl="1"/>
            <a:r>
              <a:rPr lang="en-US" dirty="0"/>
              <a:t>Mozilla Firefox</a:t>
            </a:r>
          </a:p>
          <a:p>
            <a:pPr lvl="1"/>
            <a:r>
              <a:rPr lang="en-US" dirty="0"/>
              <a:t>Microsoft Windows Internet Explorer</a:t>
            </a:r>
          </a:p>
          <a:p>
            <a:pPr lvl="1"/>
            <a:r>
              <a:rPr lang="en-US" dirty="0"/>
              <a:t>Apple Safari</a:t>
            </a:r>
          </a:p>
          <a:p>
            <a:pPr lvl="1" eaLnBrk="1" hangingPunct="1"/>
            <a:r>
              <a:rPr lang="en-US" dirty="0"/>
              <a:t>Opera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9991"/>
            <a:ext cx="7772400" cy="4812209"/>
          </a:xfrm>
        </p:spPr>
      </p:pic>
    </p:spTree>
    <p:extLst>
      <p:ext uri="{BB962C8B-B14F-4D97-AF65-F5344CB8AC3E}">
        <p14:creationId xmlns:p14="http://schemas.microsoft.com/office/powerpoint/2010/main" val="229268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Internet Explorer 11 features</a:t>
            </a:r>
          </a:p>
          <a:p>
            <a:pPr lvl="1"/>
            <a:r>
              <a:rPr lang="en-US" dirty="0"/>
              <a:t>Home page</a:t>
            </a:r>
          </a:p>
          <a:p>
            <a:pPr lvl="1"/>
            <a:r>
              <a:rPr lang="en-US" b="1" dirty="0"/>
              <a:t>Display area</a:t>
            </a:r>
          </a:p>
          <a:p>
            <a:pPr lvl="1"/>
            <a:r>
              <a:rPr lang="en-US" dirty="0"/>
              <a:t>Back and Forward buttons</a:t>
            </a:r>
          </a:p>
          <a:p>
            <a:pPr lvl="1"/>
            <a:r>
              <a:rPr lang="en-US" dirty="0"/>
              <a:t>Address bar</a:t>
            </a:r>
          </a:p>
          <a:p>
            <a:pPr lvl="1"/>
            <a:r>
              <a:rPr lang="en-US" dirty="0"/>
              <a:t>Home button</a:t>
            </a:r>
          </a:p>
          <a:p>
            <a:pPr lvl="1"/>
            <a:r>
              <a:rPr lang="en-US" dirty="0"/>
              <a:t>‘View favorites, and history’ button</a:t>
            </a:r>
          </a:p>
          <a:p>
            <a:pPr lvl="1"/>
            <a:r>
              <a:rPr lang="en-US" dirty="0"/>
              <a:t>Tools button</a:t>
            </a:r>
          </a:p>
          <a:p>
            <a:pPr lvl="1"/>
            <a:r>
              <a:rPr lang="en-US" dirty="0"/>
              <a:t>Tabs for each open webpage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Browsers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69"/>
            <a:ext cx="8991600" cy="3933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Internet Explorer 11 features (continued)</a:t>
            </a:r>
          </a:p>
          <a:p>
            <a:pPr lvl="1"/>
            <a:r>
              <a:rPr lang="en-US" dirty="0"/>
              <a:t>New tab button</a:t>
            </a:r>
          </a:p>
          <a:p>
            <a:pPr lvl="1"/>
            <a:r>
              <a:rPr lang="en-US" dirty="0"/>
              <a:t>Scroll bar</a:t>
            </a:r>
          </a:p>
          <a:p>
            <a:pPr lvl="1"/>
            <a:r>
              <a:rPr lang="en-US" dirty="0"/>
              <a:t>Command bar – optional, customizable toolbar</a:t>
            </a:r>
          </a:p>
          <a:p>
            <a:pPr lvl="1"/>
            <a:endParaRPr lang="en-US" dirty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0781"/>
            <a:ext cx="8533959" cy="22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Opening Your Browser and Loading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a Webpage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100" dirty="0"/>
              <a:t>Double-click the browser icon on the desktop, click the browser icon on the taskbar, or tap the browser icon on the home screen of your mobile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Tap or click the Address box on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Enter </a:t>
            </a:r>
            <a:r>
              <a:rPr lang="en-US" sz="3100" dirty="0">
                <a:latin typeface="Courier New" pitchFamily="49" charset="0"/>
                <a:cs typeface="Courier New" pitchFamily="49" charset="0"/>
              </a:rPr>
              <a:t>www.cengage.com</a:t>
            </a:r>
            <a:r>
              <a:rPr lang="en-US" sz="3100" dirty="0"/>
              <a:t> as the URL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Press the ENTER key or tap or click the appropriate browser button to open the Cengage home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6F3956-AAE9-48D8-B2FF-2B1D9462F6B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Websites, Webpages, and Web Servers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Websites</a:t>
            </a:r>
          </a:p>
          <a:p>
            <a:pPr lvl="1" eaLnBrk="1" hangingPunct="1"/>
            <a:r>
              <a:rPr lang="en-US" dirty="0"/>
              <a:t>Number of pages varies depending on site’s purpose and type of content and services it provides</a:t>
            </a:r>
          </a:p>
          <a:p>
            <a:pPr lvl="1" eaLnBrk="1" hangingPunct="1"/>
            <a:r>
              <a:rPr lang="en-US" b="1" dirty="0"/>
              <a:t>Home page</a:t>
            </a:r>
            <a:r>
              <a:rPr lang="en-US" dirty="0"/>
              <a:t> is the primary webpage at a website</a:t>
            </a:r>
            <a:endParaRPr lang="en-US" b="1" dirty="0"/>
          </a:p>
          <a:p>
            <a:pPr lvl="1" eaLnBrk="1" hangingPunct="1"/>
            <a:r>
              <a:rPr lang="en-US" dirty="0"/>
              <a:t>A </a:t>
            </a:r>
            <a:r>
              <a:rPr lang="en-US" b="1" dirty="0"/>
              <a:t>web portal</a:t>
            </a:r>
            <a:r>
              <a:rPr lang="en-US" dirty="0"/>
              <a:t>, or simply a </a:t>
            </a:r>
            <a:r>
              <a:rPr lang="en-US" b="1" dirty="0"/>
              <a:t>portal</a:t>
            </a:r>
            <a:r>
              <a:rPr lang="en-US" dirty="0"/>
              <a:t>, is a special type of website that offers access to a vast range of content and services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8A8131-0AD4-492B-B09E-679FBFB717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6613F-447E-4E09-A1C5-83FF52CEC0D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7207"/>
            <a:ext cx="6324600" cy="47511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9pPr>
          </a:lstStyle>
          <a:p>
            <a:r>
              <a:rPr lang="en-US" kern="0" dirty="0">
                <a:cs typeface="Arial" charset="0"/>
              </a:rPr>
              <a:t>Opening Your Browser and Loading </a:t>
            </a:r>
            <a:br>
              <a:rPr lang="en-US" kern="0" dirty="0">
                <a:cs typeface="Arial" charset="0"/>
              </a:rPr>
            </a:br>
            <a:r>
              <a:rPr lang="en-US" kern="0" dirty="0">
                <a:cs typeface="Arial" charset="0"/>
              </a:rPr>
              <a:t>a Webpage</a:t>
            </a:r>
          </a:p>
        </p:txBody>
      </p:sp>
    </p:spTree>
    <p:extLst>
      <p:ext uri="{BB962C8B-B14F-4D97-AF65-F5344CB8AC3E}">
        <p14:creationId xmlns:p14="http://schemas.microsoft.com/office/powerpoint/2010/main" val="102986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Search Box to Find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Discovering the Internet </a:t>
            </a:r>
            <a:r>
              <a:rPr lang="en-US" dirty="0"/>
              <a:t>in the Search Products text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Press the ENTER key or tap or click the appropriate button to begin the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link for this text to open the webpage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7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Search Box to Find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0147"/>
            <a:ext cx="7263878" cy="45044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0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Tap or click the Cengage Learning logo to return to the home page or enter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cengage.com </a:t>
            </a:r>
            <a:r>
              <a:rPr lang="en-US" sz="2800" dirty="0"/>
              <a:t>in the Address bar, and then tap or click the appropriate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Drag the scroll box on the vertical scroll bar down, or swipe your finger upward if using a touch screen, to view the content at the bottom of the webpage, and then drag or swipe downward to view the top of the webpage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Webpage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5338"/>
            <a:ext cx="6673881" cy="48880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Navigating Recently Viewed Webpages</a:t>
            </a:r>
          </a:p>
          <a:p>
            <a:pPr lvl="1" eaLnBrk="1" hangingPunct="1"/>
            <a:r>
              <a:rPr lang="en-US" dirty="0"/>
              <a:t>Use the Back, Forward, Stop, Refresh, and Home Buttons</a:t>
            </a:r>
          </a:p>
          <a:p>
            <a:pPr lvl="2" eaLnBrk="1" hangingPunct="1"/>
            <a:r>
              <a:rPr lang="en-US" dirty="0"/>
              <a:t>Back and Forward buttons – revisit recently viewed webpages</a:t>
            </a:r>
          </a:p>
          <a:p>
            <a:pPr lvl="2" eaLnBrk="1" hangingPunct="1"/>
            <a:r>
              <a:rPr lang="en-US" dirty="0"/>
              <a:t>Stop and Refresh buttons – stops opening a page or opens an updated copy of the current page</a:t>
            </a:r>
          </a:p>
          <a:p>
            <a:pPr lvl="2" eaLnBrk="1" hangingPunct="1"/>
            <a:r>
              <a:rPr lang="en-US" dirty="0"/>
              <a:t>Home – displays the home page(s)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5577-F583-4A8E-B826-98DF9E1B28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Navigating Through Recently Viewed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weather.com</a:t>
            </a:r>
            <a:r>
              <a:rPr lang="en-US" dirty="0"/>
              <a:t> in the Address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Press the ENTER key or tap or click the necessary button to open the weather.com webpage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any link to open a new webpage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Click the Back button to return to The Weather Channel home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Forward button, if available, to return to the webpage you were viewing before you clicked the Back button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17194-C76A-4CF4-AD0A-4A064708C1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Navigating Through Recently Viewed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Refresh button or menu command, or swipe at the top of the mobile browser window                                                                    to access the                                                        refreshed                                                                webpage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123F3-C8CA-4A48-B490-26AB7EAC914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286000"/>
            <a:ext cx="5120781" cy="3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</a:t>
            </a:r>
            <a:r>
              <a:rPr lang="en-US" b="1" dirty="0"/>
              <a:t>Tabbed Browsing</a:t>
            </a:r>
          </a:p>
          <a:p>
            <a:pPr lvl="1" eaLnBrk="1" hangingPunct="1"/>
            <a:r>
              <a:rPr lang="en-US" dirty="0"/>
              <a:t>Allows you to open multiple webpages in a single browser window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74AE-9CD6-4AAA-AE0D-2840CD726F9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7089"/>
            <a:ext cx="6858000" cy="34825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Browsers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Tabbed Browsing (continued)</a:t>
            </a:r>
          </a:p>
          <a:p>
            <a:pPr lvl="1" eaLnBrk="1" hangingPunct="1"/>
            <a:r>
              <a:rPr lang="en-US" sz="2400" dirty="0"/>
              <a:t>Each page can be opened in its own tab </a:t>
            </a:r>
          </a:p>
          <a:p>
            <a:pPr lvl="1" eaLnBrk="1" hangingPunct="1"/>
            <a:r>
              <a:rPr lang="en-US" sz="2400" dirty="0"/>
              <a:t>On mobile devices, view open tabs using a menu command</a:t>
            </a:r>
          </a:p>
          <a:p>
            <a:pPr lvl="1" eaLnBrk="1" hangingPunct="1"/>
            <a:r>
              <a:rPr lang="en-US" sz="2400" dirty="0"/>
              <a:t>New tab button displays a blank tab on which you can enter a URL</a:t>
            </a:r>
          </a:p>
          <a:p>
            <a:pPr lvl="1" eaLnBrk="1" hangingPunct="1"/>
            <a:r>
              <a:rPr lang="en-US" sz="2400" dirty="0"/>
              <a:t>Tapping or clicking a tab brings the webpage and tab from the background to the foreground</a:t>
            </a:r>
          </a:p>
          <a:p>
            <a:pPr lvl="1"/>
            <a:r>
              <a:rPr lang="en-US" sz="2400" dirty="0"/>
              <a:t>Click the New Tab button to open a blank tab then enter URL in the Address box to open a webpage in the new tab</a:t>
            </a:r>
          </a:p>
          <a:p>
            <a:pPr lvl="1" eaLnBrk="1" hangingPunct="1"/>
            <a:endParaRPr lang="en-US" dirty="0"/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C10934-CE48-44DD-AD50-DAC68EE7AF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</a:p>
        </p:txBody>
      </p:sp>
      <p:sp>
        <p:nvSpPr>
          <p:cNvPr id="2765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FF77D-89A6-4A21-9A6B-3C4C08AA075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7569"/>
            <a:ext cx="6858000" cy="48756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Opening and Closing Multiple Webpage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Internet Explorer to open Internet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New Tab button on the tab row to open a new tab 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Type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espn.com</a:t>
            </a:r>
            <a:r>
              <a:rPr lang="en-US" dirty="0"/>
              <a:t> in the Address bar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Press the ENTER key or tap or click the appropriate button to open the home page in the new tab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D1BB9-7232-44AC-9238-604F5C6274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Opening and Closing Multiple Webpage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Tap or click the New tab button on the tab row to open a new tab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Enter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nfl.com</a:t>
            </a:r>
            <a:r>
              <a:rPr lang="en-US" dirty="0"/>
              <a:t> in the Address box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Tap or click the necessary button to open the NFL.com home page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Tap or click the Close Tab button on the NFL News webpage tab to close the webpage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Tap or click the New tab button on the tab row to open a new tab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Tap or click the ‘Reopen closed tabs’ button on the New tab page, if available, to see a list of closed tabs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F88A9-3E8F-4845-9192-CA19030724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Opening and Closing Multiple Webpage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NFL News link to reopen the webpage in a new 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Close the browser and close all tabs, if asked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 the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New tab button on the tab row to open a new tab page if necessary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Tap or click the ‘Reopen last session’ button if available to reopen the tabs that were open when you closed the browser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Opening and Closing Multiple Webpage Tabs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778242" cy="2743200"/>
          </a:xfrm>
        </p:spPr>
      </p:pic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60E27-35FF-494A-8B62-8E886C496B9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Switching Between Open Webpages Using a Mobile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Locate the Tabs button, which likely will appear in the upper-right corner of the mobile browser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Tap or click the Tabs button to display open tabs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Swipe up or down, or use a scroll bar if available, to view all open tabs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Tap or click a tab to display it in the foreground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71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Switching Between Open Webpages Using a Mobile Browser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4131"/>
            <a:ext cx="3725049" cy="4736487"/>
          </a:xfrm>
        </p:spPr>
      </p:pic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95062"/>
            <a:ext cx="3462348" cy="47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7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Website Shortcut on the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Navigate to www.msn.com if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If necessary, minimize browser window so that you can see the desktop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Tap or click the MSN icon in the Address bar or select the URL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Drag the icon or suggested URL to the desktop to create a shortcut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Website Shortcut on the Desktop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867400" cy="48194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1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Saving Online Information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Printing a Webpage</a:t>
            </a:r>
          </a:p>
          <a:p>
            <a:pPr lvl="1" eaLnBrk="1" hangingPunct="1"/>
            <a:r>
              <a:rPr lang="en-US" dirty="0"/>
              <a:t>Preview the webpage</a:t>
            </a:r>
          </a:p>
          <a:p>
            <a:pPr lvl="1" eaLnBrk="1" hangingPunct="1"/>
            <a:r>
              <a:rPr lang="en-US" dirty="0"/>
              <a:t>Change paper size, margins, and orientation, header and footer content</a:t>
            </a:r>
          </a:p>
          <a:p>
            <a:pPr lvl="1" eaLnBrk="1" hangingPunct="1"/>
            <a:r>
              <a:rPr lang="en-US" dirty="0"/>
              <a:t>Print a printer-friendly format</a:t>
            </a:r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6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Saving Online Information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92"/>
            <a:ext cx="8991600" cy="4688978"/>
          </a:xfrm>
        </p:spPr>
      </p:pic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Websites, Webpages, and Web Servers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Webpages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Designed to attract visitors and hold their attention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Common characteristics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Logo and/or name</a:t>
            </a:r>
            <a:r>
              <a:rPr lang="ar-SA" dirty="0"/>
              <a:t> 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Images and media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Advertisements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Search tool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Connectivity links or icons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Copyright statement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 to a privacy and security policy statement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E09CD-D45B-452C-8000-FC35C2C352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Saving Online Information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Saving a Webpage</a:t>
            </a:r>
          </a:p>
          <a:p>
            <a:pPr lvl="1" eaLnBrk="1" hangingPunct="1"/>
            <a:r>
              <a:rPr lang="en-US" sz="2200" dirty="0"/>
              <a:t>Webpage, complete (HTML files and all related files)</a:t>
            </a:r>
          </a:p>
          <a:p>
            <a:pPr lvl="1" eaLnBrk="1" hangingPunct="1"/>
            <a:r>
              <a:rPr lang="en-US" sz="2200" dirty="0"/>
              <a:t>Archive file of webpage</a:t>
            </a:r>
          </a:p>
          <a:p>
            <a:pPr lvl="1" eaLnBrk="1" hangingPunct="1"/>
            <a:r>
              <a:rPr lang="en-US" sz="2200" dirty="0"/>
              <a:t>HTML file only</a:t>
            </a:r>
          </a:p>
          <a:p>
            <a:pPr lvl="1" eaLnBrk="1" hangingPunct="1"/>
            <a:r>
              <a:rPr lang="en-US" sz="2200" dirty="0"/>
              <a:t>Text file</a:t>
            </a:r>
          </a:p>
          <a:p>
            <a:r>
              <a:rPr lang="en-US" dirty="0"/>
              <a:t>Sharing a Webpage</a:t>
            </a:r>
          </a:p>
          <a:p>
            <a:pPr lvl="1"/>
            <a:r>
              <a:rPr lang="en-US" dirty="0"/>
              <a:t>‘Send page by email command’ in browser</a:t>
            </a:r>
          </a:p>
          <a:p>
            <a:pPr lvl="1"/>
            <a:r>
              <a:rPr lang="en-US" dirty="0"/>
              <a:t>Email or Text icon at website</a:t>
            </a:r>
          </a:p>
          <a:p>
            <a:pPr lvl="1"/>
            <a:r>
              <a:rPr lang="en-US" dirty="0"/>
              <a:t>Share via social media and content sharing websites</a:t>
            </a:r>
          </a:p>
        </p:txBody>
      </p:sp>
      <p:sp>
        <p:nvSpPr>
          <p:cNvPr id="1361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361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3F1D9-E1F0-40BE-939C-A68F8F66A85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5296"/>
            <a:ext cx="6403276" cy="4830763"/>
          </a:xfrm>
        </p:spPr>
      </p:pic>
    </p:spTree>
    <p:extLst>
      <p:ext uri="{BB962C8B-B14F-4D97-AF65-F5344CB8AC3E}">
        <p14:creationId xmlns:p14="http://schemas.microsoft.com/office/powerpoint/2010/main" val="332444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a Webpage Image</a:t>
            </a:r>
          </a:p>
          <a:p>
            <a:pPr lvl="1"/>
            <a:r>
              <a:rPr lang="en-US" dirty="0"/>
              <a:t>Ownership and copyright considerations</a:t>
            </a:r>
          </a:p>
          <a:p>
            <a:pPr lvl="1"/>
            <a:r>
              <a:rPr lang="en-US" dirty="0"/>
              <a:t>Typically can                                                                              right-click image                                                                             to display menu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2" y="2515562"/>
            <a:ext cx="5331138" cy="3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4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Using the Web: Risks and Safeguards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Protecting Your Computer from Hackers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hacker </a:t>
            </a:r>
            <a:r>
              <a:rPr lang="en-US" dirty="0"/>
              <a:t>is an individual who uses his or her technology skills to access a network and the computers on that network without authorization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firewall</a:t>
            </a:r>
            <a:r>
              <a:rPr lang="en-US" dirty="0"/>
              <a:t> is hardware and/or software that protects a computer or network from unauthorized access by hackers</a:t>
            </a:r>
          </a:p>
          <a:p>
            <a:pPr lvl="2"/>
            <a:r>
              <a:rPr lang="en-US" dirty="0"/>
              <a:t>Operating system might provide a firewall</a:t>
            </a:r>
          </a:p>
          <a:p>
            <a:pPr lvl="2"/>
            <a:r>
              <a:rPr lang="en-US" dirty="0"/>
              <a:t>Use password protection</a:t>
            </a:r>
          </a:p>
          <a:p>
            <a:pPr lvl="2"/>
            <a:r>
              <a:rPr lang="en-US" dirty="0"/>
              <a:t>Many routers and other network devices include firewalls</a:t>
            </a:r>
          </a:p>
          <a:p>
            <a:pPr lvl="1"/>
            <a:endParaRPr lang="en-US" dirty="0"/>
          </a:p>
        </p:txBody>
      </p:sp>
      <p:sp>
        <p:nvSpPr>
          <p:cNvPr id="1689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6896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54283-C1EE-4F2D-8F38-A0AB4AA240B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the Web: Risks and Safeguards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4754"/>
            <a:ext cx="6245834" cy="47352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1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the Web: Risks and Safeguards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Virus Protection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b="1" dirty="0"/>
              <a:t>virus</a:t>
            </a:r>
            <a:r>
              <a:rPr lang="en-US" dirty="0"/>
              <a:t> is a small, potentially damaging computer program or app </a:t>
            </a:r>
          </a:p>
          <a:p>
            <a:pPr lvl="1" eaLnBrk="1" hangingPunct="1"/>
            <a:r>
              <a:rPr lang="en-US" dirty="0"/>
              <a:t>Most browsers include filters and virus detection</a:t>
            </a:r>
          </a:p>
          <a:p>
            <a:pPr lvl="1"/>
            <a:r>
              <a:rPr lang="en-US" dirty="0"/>
              <a:t>Can be spread to other computers through:</a:t>
            </a:r>
          </a:p>
          <a:p>
            <a:pPr lvl="2"/>
            <a:r>
              <a:rPr lang="en-US" dirty="0"/>
              <a:t>Sending/receiving e-mail message, text message, or file attachment</a:t>
            </a:r>
          </a:p>
          <a:p>
            <a:pPr lvl="2"/>
            <a:r>
              <a:rPr lang="en-US" dirty="0"/>
              <a:t>Downloading software and apps</a:t>
            </a:r>
          </a:p>
          <a:p>
            <a:pPr lvl="1"/>
            <a:r>
              <a:rPr lang="en-US" dirty="0"/>
              <a:t>Install virus protection software to protect against infection and update it automatically</a:t>
            </a:r>
          </a:p>
          <a:p>
            <a:pPr lvl="1" eaLnBrk="1" hangingPunct="1"/>
            <a:endParaRPr lang="en-US" dirty="0"/>
          </a:p>
        </p:txBody>
      </p:sp>
      <p:sp>
        <p:nvSpPr>
          <p:cNvPr id="171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71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7930E-22D6-4EAB-A945-595A85B74F1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the Web: Risks and Safeguards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Shopping Safely Online</a:t>
            </a:r>
          </a:p>
          <a:p>
            <a:pPr lvl="1" eaLnBrk="1" hangingPunct="1"/>
            <a:r>
              <a:rPr lang="en-US" dirty="0"/>
              <a:t>Use reputable online vendors</a:t>
            </a:r>
          </a:p>
          <a:p>
            <a:pPr lvl="1"/>
            <a:r>
              <a:rPr lang="en-US" dirty="0"/>
              <a:t>Pay with a credit card over a </a:t>
            </a:r>
            <a:r>
              <a:rPr lang="en-US" b="1" dirty="0"/>
              <a:t>secure connection</a:t>
            </a:r>
            <a:endParaRPr lang="en-US" dirty="0"/>
          </a:p>
          <a:p>
            <a:pPr lvl="1"/>
            <a:r>
              <a:rPr lang="en-US" dirty="0"/>
              <a:t>Never send your credit card number or other personal information as an email or text message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7305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73060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D1530-A2FB-4560-A1F4-9D87F08FA70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the Web: Risks and Safeguards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15858"/>
            <a:ext cx="5334001" cy="4000501"/>
          </a:xfrm>
        </p:spPr>
      </p:pic>
      <p:sp>
        <p:nvSpPr>
          <p:cNvPr id="1751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7510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8EAF0-FAD0-49E8-AC43-00BED8EE59C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5858"/>
            <a:ext cx="2895600" cy="38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9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the Web: Risks and Safeguards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Protecting against Malicious Websites</a:t>
            </a:r>
          </a:p>
          <a:p>
            <a:pPr lvl="1" eaLnBrk="1" hangingPunct="1"/>
            <a:r>
              <a:rPr lang="en-US" dirty="0"/>
              <a:t>A </a:t>
            </a:r>
            <a:r>
              <a:rPr lang="en-US" b="1" dirty="0"/>
              <a:t>malicious website</a:t>
            </a:r>
            <a:r>
              <a:rPr lang="en-US" dirty="0"/>
              <a:t> is a website designed to look like a legitimate site, but is owned by hackers or online thieves</a:t>
            </a:r>
          </a:p>
          <a:p>
            <a:pPr lvl="1" eaLnBrk="1" hangingPunct="1"/>
            <a:r>
              <a:rPr lang="en-US" dirty="0"/>
              <a:t>Used by thieves to:</a:t>
            </a:r>
          </a:p>
          <a:p>
            <a:pPr lvl="2"/>
            <a:r>
              <a:rPr lang="en-US" dirty="0"/>
              <a:t>Collect personal information, such as name and password</a:t>
            </a:r>
          </a:p>
          <a:p>
            <a:pPr lvl="2" eaLnBrk="1" hangingPunct="1"/>
            <a:r>
              <a:rPr lang="en-US" dirty="0"/>
              <a:t>Distribute malicious software</a:t>
            </a:r>
          </a:p>
          <a:p>
            <a:pPr lvl="1"/>
            <a:r>
              <a:rPr lang="en-US" dirty="0"/>
              <a:t>Most browsers have built-in filters for detecting malicious websites</a:t>
            </a:r>
          </a:p>
          <a:p>
            <a:pPr lvl="1" eaLnBrk="1" hangingPunct="1"/>
            <a:endParaRPr lang="en-US" sz="2200" dirty="0"/>
          </a:p>
        </p:txBody>
      </p:sp>
      <p:sp>
        <p:nvSpPr>
          <p:cNvPr id="1771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7715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5E31D-BD04-458E-8F39-50B1DFEF113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the Web: Risks and Safeguards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Keeping Your Personal Information Private</a:t>
            </a:r>
          </a:p>
          <a:p>
            <a:pPr lvl="1"/>
            <a:r>
              <a:rPr lang="en-US" b="1" dirty="0"/>
              <a:t>Information privacy</a:t>
            </a:r>
            <a:r>
              <a:rPr lang="en-US" dirty="0"/>
              <a:t> refers to the right of individuals and companies to deny or restrict the collection and use of personal information.</a:t>
            </a:r>
          </a:p>
          <a:p>
            <a:pPr lvl="1"/>
            <a:r>
              <a:rPr lang="en-US" dirty="0"/>
              <a:t>Entities that might be collecting and using your private information:</a:t>
            </a:r>
          </a:p>
          <a:p>
            <a:pPr lvl="2"/>
            <a:r>
              <a:rPr lang="en-US" dirty="0"/>
              <a:t>Employers</a:t>
            </a:r>
          </a:p>
          <a:p>
            <a:pPr lvl="2"/>
            <a:r>
              <a:rPr lang="en-US" dirty="0"/>
              <a:t>Internet Service Providers</a:t>
            </a:r>
          </a:p>
          <a:p>
            <a:pPr lvl="2"/>
            <a:r>
              <a:rPr lang="en-US" dirty="0"/>
              <a:t>Government agencies</a:t>
            </a:r>
          </a:p>
          <a:p>
            <a:pPr lvl="2"/>
            <a:r>
              <a:rPr lang="en-US" dirty="0"/>
              <a:t>Privacy Advocates</a:t>
            </a:r>
          </a:p>
          <a:p>
            <a:pPr lvl="1"/>
            <a:endParaRPr lang="en-US" b="1" dirty="0"/>
          </a:p>
        </p:txBody>
      </p:sp>
      <p:sp>
        <p:nvSpPr>
          <p:cNvPr id="179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79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B8288-DF8C-43D6-BA15-C6D1A8F801A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527738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0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Using the Web: Risks and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Keeping Your Personal Information Private (continued)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Privacy Advocates – dedicated to informing government agencies and consumers about privacy issues and maintaining information about privacy issues at their websites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/>
              <a:t>Business websites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Cookies</a:t>
            </a:r>
            <a:r>
              <a:rPr lang="en-US" sz="2600" dirty="0"/>
              <a:t> – Small text file stored on a computer of device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Spyware</a:t>
            </a:r>
            <a:r>
              <a:rPr lang="en-US" sz="2600" dirty="0"/>
              <a:t> – technology that accesses your computer system to gather information without your knowledge and approval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Adware</a:t>
            </a:r>
            <a:r>
              <a:rPr lang="en-US" sz="2600" dirty="0"/>
              <a:t> – form of spyware that gathers information then uses it to deliver targeted web advertising</a:t>
            </a:r>
            <a:endParaRPr lang="en-US" sz="2600" b="1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181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181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36793-ED58-4229-8B5A-318372C51E2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Websites, Webpages, and Web Servers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Web Servers</a:t>
            </a:r>
          </a:p>
          <a:p>
            <a:pPr lvl="1" eaLnBrk="1" hangingPunct="1"/>
            <a:r>
              <a:rPr lang="en-US" dirty="0"/>
              <a:t>Browser is a client that requests services from a web server</a:t>
            </a:r>
          </a:p>
          <a:p>
            <a:pPr lvl="1" eaLnBrk="1" hangingPunct="1"/>
            <a:r>
              <a:rPr lang="en-US" b="1" dirty="0"/>
              <a:t>Server</a:t>
            </a:r>
            <a:r>
              <a:rPr lang="en-US" dirty="0"/>
              <a:t> “serves up” or provides the requested resources or services </a:t>
            </a:r>
          </a:p>
          <a:p>
            <a:pPr lvl="2" eaLnBrk="1" hangingPunct="1"/>
            <a:r>
              <a:rPr lang="en-US" dirty="0"/>
              <a:t>Web browsing is example of </a:t>
            </a:r>
            <a:r>
              <a:rPr lang="en-US" b="1" dirty="0"/>
              <a:t>client/server computing</a:t>
            </a:r>
          </a:p>
          <a:p>
            <a:pPr lvl="2" eaLnBrk="1" hangingPunct="1"/>
            <a:endParaRPr lang="en-US" b="1" dirty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4E5E3-AE6B-425F-BECB-1A0BB5B726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Websites, Webpages, and Web Servers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Web Servers (continued)</a:t>
            </a:r>
          </a:p>
          <a:p>
            <a:pPr lvl="1" eaLnBrk="1" hangingPunct="1"/>
            <a:r>
              <a:rPr lang="en-US" dirty="0"/>
              <a:t>Single web server can host multiple websites</a:t>
            </a:r>
          </a:p>
          <a:p>
            <a:pPr lvl="1" eaLnBrk="1" hangingPunct="1"/>
            <a:r>
              <a:rPr lang="en-US" dirty="0"/>
              <a:t>Larger websites may be stored across multiple web servers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8A51E-5F5E-4E95-B5D8-39A3000C04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Domain Names, IP Addresses, and URLs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/>
          <a:lstStyle/>
          <a:p>
            <a:pPr eaLnBrk="1" hangingPunct="1"/>
            <a:r>
              <a:rPr lang="en-US" b="1" dirty="0"/>
              <a:t>IP Address</a:t>
            </a:r>
          </a:p>
          <a:p>
            <a:pPr lvl="1" eaLnBrk="1" hangingPunct="1"/>
            <a:r>
              <a:rPr lang="en-US" dirty="0"/>
              <a:t>A unique number that identifies each computer or device connected to the Internet</a:t>
            </a:r>
          </a:p>
          <a:p>
            <a:pPr lvl="1"/>
            <a:r>
              <a:rPr lang="en-US" b="1" dirty="0"/>
              <a:t>Static IP addresses </a:t>
            </a:r>
            <a:r>
              <a:rPr lang="en-US" dirty="0"/>
              <a:t>seldom change</a:t>
            </a:r>
          </a:p>
          <a:p>
            <a:pPr lvl="1"/>
            <a:r>
              <a:rPr lang="en-US" b="1" dirty="0"/>
              <a:t>Dynamic IP addresses </a:t>
            </a:r>
            <a:r>
              <a:rPr lang="en-US" dirty="0"/>
              <a:t>are temporary</a:t>
            </a:r>
          </a:p>
          <a:p>
            <a:pPr lvl="1"/>
            <a:r>
              <a:rPr lang="en-US" dirty="0"/>
              <a:t>2 Versions</a:t>
            </a:r>
          </a:p>
          <a:p>
            <a:pPr lvl="2"/>
            <a:r>
              <a:rPr lang="en-US" b="1" dirty="0"/>
              <a:t>IPv4</a:t>
            </a:r>
            <a:r>
              <a:rPr lang="en-US" dirty="0"/>
              <a:t>: 4 numbers (0-255) separated by a dot.</a:t>
            </a:r>
          </a:p>
          <a:p>
            <a:pPr lvl="3"/>
            <a:r>
              <a:rPr lang="en-US" u="sng" dirty="0"/>
              <a:t>Example</a:t>
            </a:r>
            <a:r>
              <a:rPr lang="en-US" dirty="0"/>
              <a:t>: 69.32.133.11</a:t>
            </a:r>
          </a:p>
          <a:p>
            <a:pPr lvl="2"/>
            <a:r>
              <a:rPr lang="en-US" b="1" dirty="0"/>
              <a:t>IPv6</a:t>
            </a:r>
            <a:r>
              <a:rPr lang="en-US" dirty="0"/>
              <a:t>: 8 hexadecimal numbers (0- 65,535) separated by a colon</a:t>
            </a:r>
          </a:p>
          <a:p>
            <a:pPr lvl="3"/>
            <a:r>
              <a:rPr lang="en-US" u="sng" dirty="0"/>
              <a:t>Example</a:t>
            </a:r>
            <a:r>
              <a:rPr lang="en-US" dirty="0"/>
              <a:t>: 3ffe:1900:4545:3:200:f8ff:fe21:67cf</a:t>
            </a:r>
          </a:p>
          <a:p>
            <a:pPr lvl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2: Browsing the Web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FF0AC-F0AA-4C4E-8B18-A571483BF3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BE9F3-FACF-6C66-F0DC-921706520373}"/>
              </a:ext>
            </a:extLst>
          </p:cNvPr>
          <p:cNvSpPr txBox="1"/>
          <p:nvPr/>
        </p:nvSpPr>
        <p:spPr>
          <a:xfrm>
            <a:off x="6934200" y="343291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مؤقت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" y="1905000"/>
            <a:ext cx="8069466" cy="3349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8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2272</Words>
  <Application>Microsoft Office PowerPoint</Application>
  <PresentationFormat>On-screen Show (4:3)</PresentationFormat>
  <Paragraphs>358</Paragraphs>
  <Slides>50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Courier New</vt:lpstr>
      <vt:lpstr>Franklin Gothic Demi</vt:lpstr>
      <vt:lpstr>MoolBoran</vt:lpstr>
      <vt:lpstr>Times New Roman</vt:lpstr>
      <vt:lpstr>Wingdings</vt:lpstr>
      <vt:lpstr>Theme1</vt:lpstr>
      <vt:lpstr>PowerPoint Presentation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Connecting to the Internet</vt:lpstr>
      <vt:lpstr>Browsers</vt:lpstr>
      <vt:lpstr>Browsers</vt:lpstr>
      <vt:lpstr>Browsers</vt:lpstr>
      <vt:lpstr>Browsers</vt:lpstr>
      <vt:lpstr>Browsers</vt:lpstr>
      <vt:lpstr>Opening Your Browser and Loading  a Webpage</vt:lpstr>
      <vt:lpstr>PowerPoint Presentation</vt:lpstr>
      <vt:lpstr>Using a Search Box to Find Information</vt:lpstr>
      <vt:lpstr>Using a Search Box to Find Information</vt:lpstr>
      <vt:lpstr>Viewing a Webpage</vt:lpstr>
      <vt:lpstr>Viewing a Webpage</vt:lpstr>
      <vt:lpstr>Browsers</vt:lpstr>
      <vt:lpstr>Navigating Through Recently Viewed Pages</vt:lpstr>
      <vt:lpstr>Navigating Through Recently Viewed Pages</vt:lpstr>
      <vt:lpstr>Browsers</vt:lpstr>
      <vt:lpstr>Browsers</vt:lpstr>
      <vt:lpstr>Opening and Closing Multiple Webpage Tabs</vt:lpstr>
      <vt:lpstr>Opening and Closing Multiple Webpage Tabs</vt:lpstr>
      <vt:lpstr>Opening and Closing Multiple Webpage Tabs</vt:lpstr>
      <vt:lpstr>Opening and Closing Multiple Webpage Tabs</vt:lpstr>
      <vt:lpstr>Switching Between Open Webpages Using a Mobile Browser</vt:lpstr>
      <vt:lpstr>Switching Between Open Webpages Using a Mobile Browser</vt:lpstr>
      <vt:lpstr>Creating a Website Shortcut on the Desktop</vt:lpstr>
      <vt:lpstr>Creating a Website Shortcut on the Desktop</vt:lpstr>
      <vt:lpstr>Saving Online Information</vt:lpstr>
      <vt:lpstr>Saving Online Information</vt:lpstr>
      <vt:lpstr>Saving Online Information</vt:lpstr>
      <vt:lpstr>Saving Online Information</vt:lpstr>
      <vt:lpstr>Saving Online Information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2014-09-25T17:41:44Z</dcterms:created>
  <dcterms:modified xsi:type="dcterms:W3CDTF">2022-12-21T04:54:01Z</dcterms:modified>
</cp:coreProperties>
</file>